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4" r:id="rId3"/>
    <p:sldId id="256" r:id="rId4"/>
    <p:sldId id="257" r:id="rId5"/>
    <p:sldId id="258" r:id="rId6"/>
    <p:sldId id="259" r:id="rId7"/>
    <p:sldId id="270" r:id="rId8"/>
    <p:sldId id="272" r:id="rId9"/>
    <p:sldId id="268" r:id="rId10"/>
    <p:sldId id="269" r:id="rId11"/>
    <p:sldId id="266" r:id="rId12"/>
    <p:sldId id="267" r:id="rId13"/>
    <p:sldId id="264" r:id="rId14"/>
    <p:sldId id="271" r:id="rId15"/>
    <p:sldId id="265" r:id="rId16"/>
    <p:sldId id="262" r:id="rId1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38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3986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5941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295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3637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0319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475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5477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0369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7899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248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706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3FB7C-31D4-49C5-8AFD-D923E94A29F7}" type="datetimeFigureOut">
              <a:rPr lang="de-DE" smtClean="0"/>
              <a:t>10.04.2017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CD901-C820-4C51-BCF2-C826F2B101C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992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/>
          <p:cNvGrpSpPr/>
          <p:nvPr/>
        </p:nvGrpSpPr>
        <p:grpSpPr>
          <a:xfrm>
            <a:off x="685800" y="2227263"/>
            <a:ext cx="7748588" cy="3508375"/>
            <a:chOff x="685800" y="2227263"/>
            <a:chExt cx="7748588" cy="3508375"/>
          </a:xfrm>
        </p:grpSpPr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685800" y="2227263"/>
              <a:ext cx="7720013" cy="487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37931725" indent="-37474525"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altLang="de-DE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871D33"/>
                  </a:solidFill>
                  <a:effectLst/>
                  <a:uLnTx/>
                  <a:uFillTx/>
                  <a:latin typeface="Arial" pitchFamily="34" charset="0"/>
                  <a:ea typeface="ＭＳ Ｐゴシック" pitchFamily="34" charset="-128"/>
                </a:rPr>
                <a:t>DAS FINANZAMT UND DIE IMKEREI</a:t>
              </a:r>
              <a:endParaRPr kumimoji="0" lang="de-DE" altLang="de-DE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endParaRPr>
            </a:p>
          </p:txBody>
        </p:sp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712788" y="4953000"/>
              <a:ext cx="7721600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37931725" indent="-37474525"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SzPct val="120000"/>
                <a:buFont typeface="Webdings" pitchFamily="18" charset="2"/>
                <a:buNone/>
                <a:tabLst/>
                <a:defRPr/>
              </a:pPr>
              <a:r>
                <a:rPr kumimoji="0" lang="de-DE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ＭＳ Ｐゴシック" pitchFamily="34" charset="-128"/>
                </a:rPr>
                <a:t>Name</a:t>
              </a:r>
              <a:r>
                <a:rPr lang="de-DE" altLang="de-DE" sz="1600" kern="0" dirty="0" smtClean="0">
                  <a:solidFill>
                    <a:schemeClr val="tx1"/>
                  </a:solidFill>
                </a:rPr>
                <a:t>: </a:t>
              </a:r>
              <a:r>
                <a:rPr kumimoji="0" lang="de-DE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ＭＳ Ｐゴシック" pitchFamily="34" charset="-128"/>
                </a:rPr>
                <a:t>xxx</a:t>
              </a:r>
              <a:endParaRPr kumimoji="0" lang="de-DE" alt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endParaRPr>
            </a:p>
          </p:txBody>
        </p:sp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12788" y="5491163"/>
              <a:ext cx="7721600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37931725" indent="-37474525"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rgbClr val="8F1936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6600"/>
                </a:buClr>
                <a:buSzPct val="120000"/>
                <a:buFont typeface="Webdings" pitchFamily="18" charset="2"/>
                <a:buNone/>
                <a:tabLst/>
                <a:defRPr/>
              </a:pPr>
              <a:r>
                <a:rPr kumimoji="0" lang="de-DE" altLang="de-DE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871D33"/>
                  </a:solidFill>
                  <a:effectLst/>
                  <a:uLnTx/>
                  <a:uFillTx/>
                  <a:latin typeface="Arial" pitchFamily="34" charset="0"/>
                  <a:ea typeface="ＭＳ Ｐゴシック" pitchFamily="34" charset="-128"/>
                </a:rPr>
                <a:t>Landesamt für Steuern, 19.01.2017</a:t>
              </a:r>
            </a:p>
          </p:txBody>
        </p:sp>
      </p:grpSp>
      <p:sp>
        <p:nvSpPr>
          <p:cNvPr id="6" name="Rechteck 5"/>
          <p:cNvSpPr/>
          <p:nvPr/>
        </p:nvSpPr>
        <p:spPr>
          <a:xfrm>
            <a:off x="107504" y="1844824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685800" y="1096963"/>
            <a:ext cx="561498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Das Finanzamt und die Imkerei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71D33"/>
              </a:buClr>
              <a:buSzTx/>
              <a:buFont typeface="Wingdings" pitchFamily="2" charset="2"/>
              <a:buChar char="n"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Allgemein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71D33"/>
              </a:buClr>
              <a:buSzTx/>
              <a:buFont typeface="Wingdings" pitchFamily="2" charset="2"/>
              <a:buChar char="n"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Einkommensteuer (ab 01.01.2016)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71D33"/>
              </a:buClr>
              <a:buSzTx/>
              <a:buFont typeface="Wingdings" pitchFamily="2" charset="2"/>
              <a:buChar char="n"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Umsatzsteuer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71D33"/>
              </a:buClr>
              <a:buSzTx/>
              <a:buFont typeface="Wingdings" pitchFamily="2" charset="2"/>
              <a:buChar char="n"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Zusammenfassung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de-DE" altLang="de-DE" sz="20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Allgemein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Land und Forstwirte §13a EStG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Je nach Zukauf Gewerbliche Einkünfte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Grenze: Zukauf 1/3 des Gesamtumsatz bzw. über   	51000,- € 	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Abweichendes Wirtschaftsjahr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01.07.- 30.06.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Berufsgenossenschaftschaft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941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Einkommensteuer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Liebhaberei</a:t>
            </a:r>
          </a:p>
          <a:p>
            <a:pPr marL="1588" marR="0" lvl="1" indent="-1588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	    Bis 30 Völker</a:t>
            </a:r>
          </a:p>
          <a:p>
            <a:pPr marL="1588" marR="0" lvl="1" indent="-1588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    Beweislast liegt beim Imker</a:t>
            </a:r>
          </a:p>
          <a:p>
            <a:pPr marL="363538" marR="0" lvl="2" indent="-363538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SzTx/>
              <a:buFont typeface="Arial" pitchFamily="34" charset="0"/>
              <a:buChar char="•"/>
              <a:tabLst>
                <a:tab pos="357188" algn="l"/>
              </a:tabLst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Pauschale Versteuerung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31 bis 70 Völker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pauschal 1000,-€, Freibetrag 900,- €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Summe der Einkünfte nicht über 30.700,- €</a:t>
            </a:r>
            <a:endParaRPr kumimoji="0" lang="de-DE" altLang="de-DE" sz="2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Arial" pitchFamily="34" charset="0"/>
            </a:endParaRPr>
          </a:p>
          <a:p>
            <a:pPr marL="363538" marR="0" lvl="2" indent="-363538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SzTx/>
              <a:buFont typeface="Arial" pitchFamily="34" charset="0"/>
              <a:buChar char="•"/>
              <a:tabLst>
                <a:tab pos="357188" algn="l"/>
              </a:tabLst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Zukauf / Weiterverarbeitung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</a:b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Arial" pitchFamily="34" charset="0"/>
              </a:rPr>
              <a:t>Bei Überschreitung der Grenzen Einkünfte aus Gewerbebetrieb §15 EStG</a:t>
            </a:r>
          </a:p>
          <a:p>
            <a:pPr marL="1588" marR="0" lvl="1" indent="-1588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Arial" pitchFamily="34" charset="0"/>
            </a:endParaRPr>
          </a:p>
          <a:p>
            <a:pPr marL="363538" marR="0" lvl="2" indent="-363538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SzTx/>
              <a:buFont typeface="Wingdings" pitchFamily="2" charset="2"/>
              <a:buNone/>
              <a:tabLst>
                <a:tab pos="357188" algn="l"/>
              </a:tabLst>
              <a:defRPr/>
            </a:pPr>
            <a:endParaRPr kumimoji="0" lang="de-DE" altLang="de-DE" sz="2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Arial" pitchFamily="34" charset="0"/>
            </a:endParaRPr>
          </a:p>
          <a:p>
            <a:pPr marL="1588" marR="0" lvl="1" indent="-1588" algn="l" defTabSz="914400" rtl="0" eaLnBrk="0" fontAlgn="base" latinLnBrk="0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Arial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04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Einkommensteuer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508000" y="18399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Gewinnermittlung</a:t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ab 71 Völkern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5" y="1955800"/>
            <a:ext cx="348615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4"/>
          <p:cNvSpPr txBox="1">
            <a:spLocks noChangeArrowheads="1"/>
          </p:cNvSpPr>
          <p:nvPr/>
        </p:nvSpPr>
        <p:spPr bwMode="auto">
          <a:xfrm>
            <a:off x="508000" y="3573463"/>
            <a:ext cx="4932363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Bsp.:</a:t>
            </a:r>
            <a:r>
              <a:rPr kumimoji="0" lang="de-DE" altLang="de-DE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/>
            </a:r>
            <a:br>
              <a:rPr kumimoji="0" lang="de-DE" altLang="de-DE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</a:br>
            <a:r>
              <a:rPr kumimoji="0" lang="de-DE" altLang="de-DE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/>
            </a:r>
            <a:br>
              <a:rPr kumimoji="0" lang="de-DE" altLang="de-DE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</a:b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Rechnung im Juni 2016 bekommen und im Juli 2016 bezahlt. </a:t>
            </a:r>
            <a:r>
              <a:rPr kumimoji="0" lang="de-DE" altLang="de-DE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/>
            </a:r>
            <a:br>
              <a:rPr kumimoji="0" lang="de-DE" altLang="de-DE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</a:br>
            <a:r>
              <a:rPr kumimoji="0" lang="de-DE" altLang="de-DE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/>
            </a:r>
            <a:br>
              <a:rPr kumimoji="0" lang="de-DE" altLang="de-DE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</a:b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6" name="Textfeld 5"/>
          <p:cNvSpPr txBox="1">
            <a:spLocks noChangeArrowheads="1"/>
          </p:cNvSpPr>
          <p:nvPr/>
        </p:nvSpPr>
        <p:spPr bwMode="auto">
          <a:xfrm>
            <a:off x="508000" y="4633913"/>
            <a:ext cx="4248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=&gt; abw. Wirtschaftsjahr </a:t>
            </a:r>
            <a:endParaRPr kumimoji="0" lang="de-DE" altLang="de-DE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" name="Textfeld 6"/>
          <p:cNvSpPr txBox="1">
            <a:spLocks noChangeArrowheads="1"/>
          </p:cNvSpPr>
          <p:nvPr/>
        </p:nvSpPr>
        <p:spPr bwMode="auto">
          <a:xfrm>
            <a:off x="538163" y="5087938"/>
            <a:ext cx="5113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=&gt; Geldfluss im Juli, Ausgaben im WJ 2016/2017 </a:t>
            </a:r>
            <a:endParaRPr kumimoji="0" lang="de-DE" altLang="de-DE" sz="1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Unternehmer§2 UStG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Unternehmer ist, wer eine </a:t>
            </a:r>
            <a:r>
              <a:rPr kumimoji="0" lang="de-DE" altLang="de-DE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gewerbliche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oder berufliche Tätigkeit </a:t>
            </a:r>
            <a:r>
              <a:rPr kumimoji="0" lang="de-DE" altLang="de-DE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selbständig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ausübt. Gewerblich oder beruflich ist jede </a:t>
            </a:r>
            <a:r>
              <a:rPr kumimoji="0" lang="de-DE" altLang="de-DE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nachhaltige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Tätigkeit zur </a:t>
            </a:r>
            <a:r>
              <a:rPr kumimoji="0" lang="de-DE" altLang="de-DE" sz="2800" b="0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Erzielung von Einnahmen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Ein Unternehmen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Umsätze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Lieferungen und sonstigen Leistungen, die ein Unternehmer im Inland gegen Entgelt im Rahmen seines Unternehmens ausführt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de-DE" altLang="de-DE" sz="2800" b="0" i="0" u="none" strike="noStrike" kern="0" cap="none" spc="0" normalizeH="0" baseline="0" noProof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de-DE" altLang="de-DE" sz="2800" b="0" i="0" u="none" strike="noStrike" kern="0" cap="none" spc="0" normalizeH="0" baseline="0" noProof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Regelsteuersatz 19%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Wachs, Kerzen, Cremes, Met, Propolis,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Ermäßigter Steuersatz 7%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Nahrungsmittel</a:t>
            </a: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(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Honig, Bonbons ), Bienenvölker, Pollen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Vorteil: 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Vorsteuerabzug auf gekaufte Ware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Nachteil: 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Voranmeldung, Jahreserklärung, Produkte werden für Endverbraucher teurer</a:t>
            </a: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5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Imker		</a:t>
            </a: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100 € + 7 € </a:t>
            </a:r>
            <a:r>
              <a:rPr kumimoji="0" lang="de-DE" altLang="de-DE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USt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Händler  </a:t>
            </a: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200 € + 14 € </a:t>
            </a:r>
            <a:r>
              <a:rPr kumimoji="0" lang="de-DE" altLang="de-DE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USt</a:t>
            </a: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   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Privat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		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       7 € </a:t>
            </a:r>
            <a:r>
              <a:rPr kumimoji="0" lang="de-DE" altLang="de-DE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Ust</a:t>
            </a: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                   7 € </a:t>
            </a:r>
            <a:r>
              <a:rPr kumimoji="0" lang="de-DE" altLang="de-DE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VSt</a:t>
            </a:r>
            <a:r>
              <a:rPr kumimoji="0" lang="de-DE" altLang="de-DE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                 	14 € </a:t>
            </a:r>
            <a:r>
              <a:rPr kumimoji="0" lang="de-DE" altLang="de-DE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USt</a:t>
            </a:r>
            <a:endParaRPr kumimoji="0" lang="de-DE" altLang="de-DE" sz="1400" b="1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		 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	        Finanzamt</a:t>
            </a:r>
          </a:p>
        </p:txBody>
      </p:sp>
      <p:sp>
        <p:nvSpPr>
          <p:cNvPr id="4" name="Pfeil nach rechts 3"/>
          <p:cNvSpPr/>
          <p:nvPr/>
        </p:nvSpPr>
        <p:spPr bwMode="auto">
          <a:xfrm rot="10800000">
            <a:off x="2051050" y="2133600"/>
            <a:ext cx="2233613" cy="287338"/>
          </a:xfrm>
          <a:prstGeom prst="right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b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Pfeil nach rechts 4"/>
          <p:cNvSpPr/>
          <p:nvPr/>
        </p:nvSpPr>
        <p:spPr bwMode="auto">
          <a:xfrm rot="3956412">
            <a:off x="1077913" y="3786187"/>
            <a:ext cx="2103438" cy="334963"/>
          </a:xfrm>
          <a:prstGeom prst="right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b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Pfeil nach rechts 5"/>
          <p:cNvSpPr/>
          <p:nvPr/>
        </p:nvSpPr>
        <p:spPr bwMode="auto">
          <a:xfrm rot="17854558">
            <a:off x="3264694" y="3772694"/>
            <a:ext cx="2173288" cy="336550"/>
          </a:xfrm>
          <a:prstGeom prst="right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b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7" name="Pfeil nach rechts 6"/>
          <p:cNvSpPr/>
          <p:nvPr/>
        </p:nvSpPr>
        <p:spPr bwMode="auto">
          <a:xfrm rot="10800000">
            <a:off x="5437188" y="2133600"/>
            <a:ext cx="2232025" cy="287338"/>
          </a:xfrm>
          <a:prstGeom prst="right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b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8" name="Pfeil nach rechts 7"/>
          <p:cNvSpPr/>
          <p:nvPr/>
        </p:nvSpPr>
        <p:spPr bwMode="auto">
          <a:xfrm rot="7016232">
            <a:off x="3778250" y="3944938"/>
            <a:ext cx="2173287" cy="338138"/>
          </a:xfrm>
          <a:prstGeom prst="rightArrow">
            <a:avLst/>
          </a:prstGeom>
          <a:solidFill>
            <a:srgbClr val="FFFFFF">
              <a:lumMod val="65000"/>
            </a:srgbClr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b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3200" b="0" i="0" u="none" strike="noStrike" kern="0" cap="none" spc="0" normalizeH="0" baseline="0" noProof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Kleinunternehmerregelung</a:t>
            </a:r>
            <a:b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</a:t>
            </a:r>
            <a:r>
              <a:rPr kumimoji="0" lang="de-DE" altLang="de-DE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Gesamtumsatz max. 17.500 Euro</a:t>
            </a:r>
            <a:b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 Kein Ausweis von </a:t>
            </a:r>
            <a:r>
              <a:rPr kumimoji="0" lang="de-DE" altLang="de-DE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USt</a:t>
            </a: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in Rechnungen</a:t>
            </a:r>
            <a:b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 Keine Voranmeldungen, keine Jahreserklärung 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Sonderregelung für Forst und Landwirte §24 UStG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10,7 % auf Eigenerzeugnisse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 nicht an das Finanzamt abführen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 keine Umsatzsteuererklärung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 gilt nicht für Handel</a:t>
            </a: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Beispiel: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Verkauf von Verkauf von 10 Kg Honig an Händler für 100,- €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Händler erhält keine Vorsteuer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mein Gewinn = 100,- €	</a:t>
            </a:r>
            <a:r>
              <a:rPr kumimoji="0" lang="de-DE" altLang="de-DE" sz="1400" b="1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=&gt; Normalfall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Verkauf von 10 Kg Honig an Händler für 100,- € zzgl. 10,7 % USt. = 110,70 €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Händler erhält 10,70 € Vorsteuer vom Finanzamt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Ich brauche die erhaltene 10,70 € Umsatzsteuer nicht abführen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mein Gewinn = 110,70 €	</a:t>
            </a:r>
            <a:r>
              <a:rPr kumimoji="0" lang="de-DE" altLang="de-DE" sz="1400" b="1" i="0" u="sng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=&gt; Sonderregelung</a:t>
            </a:r>
            <a:endParaRPr kumimoji="0" lang="de-DE" altLang="de-DE" sz="1400" b="1" i="0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pic>
        <p:nvPicPr>
          <p:cNvPr id="4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308600"/>
            <a:ext cx="7046913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eck 4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	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4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Ausnahmen der Sonderregel: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Handel, Verkauf gewerblicher Produkte,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Dienstleistungen an Nichtlandwirte,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Jegliche zugekaufte Produkte</a:t>
            </a:r>
            <a:b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es sei denn, sie wurden vermischt und nicht mehr als 25% zugekaufte Produkte erhalten.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000" b="1" i="0" u="none" strike="noStrike" kern="0" cap="none" spc="0" normalizeH="0" baseline="0" noProof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Bagatellregelung wenn Umsätze kleiner 4000,- € /Jahr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-&gt; Aufteilung der Umsätze !</a:t>
            </a:r>
            <a:endParaRPr kumimoji="0" lang="de-DE" altLang="de-DE" sz="2000" b="0" i="0" u="none" strike="noStrike" kern="0" cap="none" spc="0" normalizeH="0" baseline="0" noProof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graphicFrame>
        <p:nvGraphicFramePr>
          <p:cNvPr id="3" name="Inhaltsplatzhalter 3"/>
          <p:cNvGraphicFramePr>
            <a:graphicFrameLocks/>
          </p:cNvGraphicFramePr>
          <p:nvPr/>
        </p:nvGraphicFramePr>
        <p:xfrm>
          <a:off x="323850" y="1844675"/>
          <a:ext cx="8280400" cy="4803780"/>
        </p:xfrm>
        <a:graphic>
          <a:graphicData uri="http://schemas.openxmlformats.org/drawingml/2006/table">
            <a:tbl>
              <a:tblPr/>
              <a:tblGrid>
                <a:gridCol w="2160588"/>
                <a:gridCol w="1800225"/>
                <a:gridCol w="2016125"/>
                <a:gridCol w="2303462"/>
              </a:tblGrid>
              <a:tr h="777875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9414B"/>
                    </a:solidFill>
                  </a:tcPr>
                </a:tc>
                <a:tc gridSpan="2">
                  <a:txBody>
                    <a:bodyPr/>
                    <a:lstStyle>
                      <a:lvl1pPr marL="24161750" indent="-2416175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457200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Ohne Finanzamt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9414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>
                      <a:lvl1pPr marL="24161750" indent="-2416175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457200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Mit Finanzamt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9414B"/>
                    </a:solidFill>
                  </a:tcPr>
                </a:tc>
              </a:tr>
              <a:tr h="777875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Pauschalierung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Kleinunternehmer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Regelbesteuerung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</a:tr>
              <a:tr h="777875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Nur eigener Honig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10,7 %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7 % / 19 %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</a:tr>
              <a:tr h="777875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Handel &lt; 4000 €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10,7 %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7 % / 19 %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</a:tr>
              <a:tr h="777875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Handel &gt; 4000 €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Umsatz &lt; 17.500 €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Aufteilung der Umsätze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7 % / 19 %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D2D6"/>
                    </a:solidFill>
                  </a:tcPr>
                </a:tc>
              </a:tr>
              <a:tr h="914400"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Handel &gt; 4000 €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Umsatz &gt; 17.500 €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Aufteilung der Umsätze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Nicht möglich</a:t>
                      </a: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defRPr sz="2400" kern="1200">
                          <a:solidFill>
                            <a:schemeClr val="tx2"/>
                          </a:solidFill>
                          <a:latin typeface="Arial" pitchFamily="34" charset="0"/>
                          <a:ea typeface="ＭＳ Ｐゴシック" pitchFamily="34" charset="-128"/>
                          <a:cs typeface="ＭＳ Ｐゴシック" pitchFamily="34" charset="-128"/>
                        </a:defRPr>
                      </a:lvl1pPr>
                      <a:lvl2pPr marL="37931725" indent="-37474525" algn="l" defTabSz="914400" rtl="0" eaLnBrk="1" latinLnBrk="0" hangingPunct="1">
                        <a:lnSpc>
                          <a:spcPct val="90000"/>
                        </a:lnSpc>
                        <a:spcBef>
                          <a:spcPts val="8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2pPr>
                      <a:lvl3pPr marL="9144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57188" algn="l"/>
                        </a:tabLst>
                        <a:defRPr sz="20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3pPr>
                      <a:lvl4pPr marL="13716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400"/>
                        </a:spcBef>
                        <a:tabLst>
                          <a:tab pos="363538" algn="l"/>
                        </a:tabLst>
                        <a:defRPr sz="2400" kern="12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4pPr>
                      <a:lvl5pPr marL="1828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400"/>
                        </a:spcBef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5pPr>
                      <a:lvl6pPr marL="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6pPr>
                      <a:lvl7pPr marL="9144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7pPr>
                      <a:lvl8pPr marL="13716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8pPr>
                      <a:lvl9pPr marL="18288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defRPr sz="1600" kern="1200">
                          <a:solidFill>
                            <a:srgbClr val="606060"/>
                          </a:solidFill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altLang="de-DE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7 % / 19 %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altLang="de-D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23" marB="45723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99A4"/>
                    </a:solidFill>
                  </a:tcPr>
                </a:tc>
              </a:tr>
            </a:tbl>
          </a:graphicData>
        </a:graphic>
      </p:graphicFrame>
      <p:sp>
        <p:nvSpPr>
          <p:cNvPr id="4" name="Rechteck 3"/>
          <p:cNvSpPr/>
          <p:nvPr/>
        </p:nvSpPr>
        <p:spPr>
          <a:xfrm>
            <a:off x="83152" y="1520788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Umsatzsteuer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r>
              <a:rPr lang="de-DE" altLang="de-DE" u="sng" kern="0" smtClean="0">
                <a:cs typeface="ＭＳ Ｐゴシック" pitchFamily="34" charset="-128"/>
              </a:rPr>
              <a:t>Rechnung: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Name und Anschrift, 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Rechnungsdatum, Steuernummer,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Rechnungsnummer, 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Menge und Art der Produkte, 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Zeitpunkt der Lieferung, </a:t>
            </a:r>
          </a:p>
          <a:p>
            <a:r>
              <a:rPr lang="de-DE" altLang="de-DE" kern="0" smtClean="0">
                <a:cs typeface="ＭＳ Ｐゴシック" pitchFamily="34" charset="-128"/>
              </a:rPr>
              <a:t>Nettoentgelt, Steuersatz, Steuerbetrag.</a:t>
            </a:r>
          </a:p>
          <a:p>
            <a:endParaRPr lang="de-DE" altLang="de-DE" kern="0" dirty="0" smtClean="0"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Zusammenfassung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Einkommensteuer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bis 30 Völker = Liebhaberei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31 – 70 Völker = pauschaler Gewinn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ab 71 Völker = Gewinnermittlung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Vorsicht beim Zukauf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Umsatzsteuer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Grundsätzlich: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</a:t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   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10.7% pauschale USt.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   Ansonsten:</a:t>
            </a:r>
            <a:b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	-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 </a:t>
            </a:r>
            <a:r>
              <a: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>Kleinunternehmerregelung bis 17.500,- € oder	- Regelbesteuerung  19% / 7% USt. </a:t>
            </a:r>
            <a: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  <a:t/>
            </a:r>
            <a:br>
              <a:rPr kumimoji="0" lang="de-DE" altLang="de-DE" sz="2800" b="0" i="0" u="none" strike="noStrike" kern="0" cap="none" spc="0" normalizeH="0" baseline="0" noProof="0" smtClean="0">
                <a:ln>
                  <a:noFill/>
                </a:ln>
                <a:solidFill>
                  <a:srgbClr val="871D33"/>
                </a:solidFill>
                <a:effectLst/>
                <a:uLnTx/>
                <a:uFillTx/>
                <a:latin typeface="Arial"/>
                <a:ea typeface="ＭＳ Ｐゴシック"/>
                <a:cs typeface="ＭＳ Ｐゴシック" pitchFamily="34" charset="-128"/>
              </a:rPr>
            </a:br>
            <a:endParaRPr kumimoji="0" lang="de-DE" altLang="de-DE" sz="2800" b="0" i="0" u="none" strike="noStrike" kern="0" cap="none" spc="0" normalizeH="0" baseline="0" noProof="0" dirty="0" smtClean="0">
              <a:ln>
                <a:noFill/>
              </a:ln>
              <a:solidFill>
                <a:srgbClr val="871D33"/>
              </a:solidFill>
              <a:effectLst/>
              <a:uLnTx/>
              <a:uFillTx/>
              <a:latin typeface="Arial"/>
              <a:ea typeface="ＭＳ Ｐゴシック"/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4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/>
          </p:cNvSpPr>
          <p:nvPr/>
        </p:nvSpPr>
        <p:spPr bwMode="auto">
          <a:xfrm>
            <a:off x="685800" y="1092200"/>
            <a:ext cx="58674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+mj-lt"/>
                <a:ea typeface="+mj-ea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8F1936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3200" b="0" i="0" u="none" strike="noStrike" kern="0" cap="none" spc="0" normalizeH="0" baseline="0" noProof="0" smtClean="0">
                <a:ln>
                  <a:noFill/>
                </a:ln>
                <a:solidFill>
                  <a:srgbClr val="8F1936"/>
                </a:solidFill>
                <a:effectLst/>
                <a:uLnTx/>
                <a:uFillTx/>
                <a:latin typeface="Arial"/>
                <a:ea typeface="ＭＳ Ｐゴシック"/>
              </a:rPr>
              <a:t>Das Finanzamt und die Imkerei</a:t>
            </a:r>
            <a:endParaRPr kumimoji="0" lang="de-DE" altLang="de-DE" sz="3200" b="0" i="0" u="none" strike="noStrike" kern="0" cap="none" spc="0" normalizeH="0" baseline="0" noProof="0" dirty="0" smtClean="0">
              <a:ln>
                <a:noFill/>
              </a:ln>
              <a:solidFill>
                <a:srgbClr val="8F1936"/>
              </a:solidFill>
              <a:effectLst/>
              <a:uLnTx/>
              <a:uFillTx/>
              <a:latin typeface="Arial"/>
              <a:ea typeface="ＭＳ Ｐゴシック"/>
            </a:endParaRPr>
          </a:p>
        </p:txBody>
      </p:sp>
      <p:sp>
        <p:nvSpPr>
          <p:cNvPr id="3" name="Inhaltsplatzhalter 2"/>
          <p:cNvSpPr txBox="1">
            <a:spLocks/>
          </p:cNvSpPr>
          <p:nvPr/>
        </p:nvSpPr>
        <p:spPr bwMode="auto">
          <a:xfrm>
            <a:off x="684213" y="1916113"/>
            <a:ext cx="80137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n-lt"/>
                <a:ea typeface="+mn-ea"/>
                <a:cs typeface="ＭＳ Ｐゴシック" charset="-128"/>
              </a:defRPr>
            </a:lvl1pPr>
            <a:lvl2pPr marL="1588" indent="-1588" algn="l" rtl="0" eaLnBrk="0" fontAlgn="base" hangingPunct="0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2pPr>
            <a:lvl3pPr marL="363538" indent="-363538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buChar char="n"/>
              <a:tabLst>
                <a:tab pos="357188" algn="l"/>
              </a:tabLst>
              <a:defRPr sz="24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3pPr>
            <a:lvl4pPr marL="358775" indent="-358775" algn="l" rtl="0" eaLnBrk="0" fontAlgn="base" hangingPunct="0">
              <a:lnSpc>
                <a:spcPct val="90000"/>
              </a:lnSpc>
              <a:spcBef>
                <a:spcPts val="1400"/>
              </a:spcBef>
              <a:spcAft>
                <a:spcPct val="0"/>
              </a:spcAft>
              <a:buClr>
                <a:srgbClr val="8F1936"/>
              </a:buClr>
              <a:buFont typeface="Wingdings" pitchFamily="2" charset="2"/>
              <a:tabLst>
                <a:tab pos="363538" algn="l"/>
              </a:tabLst>
              <a:defRPr sz="2800">
                <a:solidFill>
                  <a:schemeClr val="tx1"/>
                </a:solidFill>
                <a:latin typeface="+mn-lt"/>
                <a:ea typeface="+mn-ea"/>
                <a:cs typeface="Arial" pitchFamily="34" charset="0"/>
              </a:defRPr>
            </a:lvl4pPr>
            <a:lvl5pPr marL="3603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5pPr>
            <a:lvl6pPr marL="8175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6pPr>
            <a:lvl7pPr marL="12747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7pPr>
            <a:lvl8pPr marL="17319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8pPr>
            <a:lvl9pPr marL="2189163" indent="4763" algn="l" rtl="0" eaLnBrk="0" fontAlgn="base" hangingPunct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defRPr>
                <a:solidFill>
                  <a:srgbClr val="606060"/>
                </a:solidFill>
                <a:latin typeface="+mn-lt"/>
                <a:ea typeface="+mn-ea"/>
                <a:cs typeface="Arial" pitchFamily="34" charset="0"/>
              </a:defRPr>
            </a:lvl9pPr>
          </a:lstStyle>
          <a:p>
            <a:r>
              <a:rPr lang="de-DE" altLang="de-DE" sz="6000" kern="0" smtClean="0">
                <a:cs typeface="ＭＳ Ｐゴシック" pitchFamily="34" charset="-128"/>
              </a:rPr>
              <a:t>Vielen Dank für Ihre Aufmerksamkeit.</a:t>
            </a:r>
          </a:p>
          <a:p>
            <a:endParaRPr lang="de-DE" altLang="de-DE" kern="0" smtClean="0">
              <a:cs typeface="ＭＳ Ｐゴシック" pitchFamily="34" charset="-128"/>
            </a:endParaRPr>
          </a:p>
          <a:p>
            <a:endParaRPr lang="de-DE" altLang="de-DE" kern="0" dirty="0" smtClean="0">
              <a:cs typeface="ＭＳ Ｐゴシック" pitchFamily="34" charset="-128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83152" y="1628800"/>
            <a:ext cx="7560840" cy="2160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3109233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</Words>
  <Application>Microsoft Office PowerPoint</Application>
  <PresentationFormat>Bildschirmpräsentation (4:3)</PresentationFormat>
  <Paragraphs>104</Paragraphs>
  <Slides>16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17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imme</dc:creator>
  <cp:lastModifiedBy>Siggi</cp:lastModifiedBy>
  <cp:revision>4</cp:revision>
  <dcterms:created xsi:type="dcterms:W3CDTF">2017-03-27T11:31:15Z</dcterms:created>
  <dcterms:modified xsi:type="dcterms:W3CDTF">2017-04-10T07:22:21Z</dcterms:modified>
</cp:coreProperties>
</file>